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DF08"/>
    <a:srgbClr val="4304C0"/>
    <a:srgbClr val="4F06B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09" autoAdjust="0"/>
  </p:normalViewPr>
  <p:slideViewPr>
    <p:cSldViewPr showGuides="1">
      <p:cViewPr varScale="1">
        <p:scale>
          <a:sx n="66" d="100"/>
          <a:sy n="66" d="100"/>
        </p:scale>
        <p:origin x="-145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70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45"/>
  <c:chart>
    <c:title>
      <c:layout>
        <c:manualLayout>
          <c:xMode val="edge"/>
          <c:yMode val="edge"/>
          <c:x val="0.30752742448906667"/>
          <c:y val="9.9218020455731942E-2"/>
        </c:manualLayout>
      </c:layout>
    </c:title>
    <c:plotArea>
      <c:layout>
        <c:manualLayout>
          <c:layoutTarget val="inner"/>
          <c:xMode val="edge"/>
          <c:yMode val="edge"/>
          <c:x val="0.24024564903416545"/>
          <c:y val="9.0813670487716991E-2"/>
          <c:w val="0.60046226747752651"/>
          <c:h val="0.64258167219358819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최저임금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5210</c:v>
                </c:pt>
                <c:pt idx="1">
                  <c:v>5580</c:v>
                </c:pt>
                <c:pt idx="2">
                  <c:v>6030</c:v>
                </c:pt>
              </c:numCache>
            </c:numRef>
          </c:val>
        </c:ser>
        <c:axId val="118556544"/>
        <c:axId val="118558080"/>
      </c:barChart>
      <c:catAx>
        <c:axId val="118556544"/>
        <c:scaling>
          <c:orientation val="minMax"/>
        </c:scaling>
        <c:axPos val="b"/>
        <c:numFmt formatCode="General" sourceLinked="1"/>
        <c:tickLblPos val="nextTo"/>
        <c:crossAx val="118558080"/>
        <c:crosses val="autoZero"/>
        <c:auto val="1"/>
        <c:lblAlgn val="ctr"/>
        <c:lblOffset val="100"/>
      </c:catAx>
      <c:valAx>
        <c:axId val="118558080"/>
        <c:scaling>
          <c:orientation val="minMax"/>
        </c:scaling>
        <c:axPos val="l"/>
        <c:majorGridlines/>
        <c:numFmt formatCode="General" sourceLinked="1"/>
        <c:tickLblPos val="nextTo"/>
        <c:crossAx val="118556544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ko-K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18EE3F-FE55-480F-AFB5-56BC91F0BB12}" type="doc">
      <dgm:prSet loTypeId="urn:microsoft.com/office/officeart/2005/8/layout/matrix3" loCatId="matrix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55F31A9C-F901-44C8-A861-4610DBCD5076}">
      <dgm:prSet phldrT="[텍스트]"/>
      <dgm:spPr/>
      <dgm:t>
        <a:bodyPr/>
        <a:lstStyle/>
        <a:p>
          <a:pPr latinLnBrk="1"/>
          <a:r>
            <a:rPr lang="ko-KR" altLang="en-US" dirty="0" smtClean="0"/>
            <a:t>호흡기질환</a:t>
          </a:r>
          <a:endParaRPr lang="ko-KR" altLang="en-US" dirty="0"/>
        </a:p>
      </dgm:t>
    </dgm:pt>
    <dgm:pt modelId="{16B7D9C1-F4DA-4177-A1D9-483E7147D4E4}" type="parTrans" cxnId="{96D91CB1-4998-41FF-AAA1-3743CA5E4F54}">
      <dgm:prSet/>
      <dgm:spPr/>
      <dgm:t>
        <a:bodyPr/>
        <a:lstStyle/>
        <a:p>
          <a:pPr latinLnBrk="1"/>
          <a:endParaRPr lang="ko-KR" altLang="en-US"/>
        </a:p>
      </dgm:t>
    </dgm:pt>
    <dgm:pt modelId="{1D13A7E3-0D7C-46E5-8699-4C9894CD8F0B}" type="sibTrans" cxnId="{96D91CB1-4998-41FF-AAA1-3743CA5E4F54}">
      <dgm:prSet/>
      <dgm:spPr/>
      <dgm:t>
        <a:bodyPr/>
        <a:lstStyle/>
        <a:p>
          <a:pPr latinLnBrk="1"/>
          <a:endParaRPr lang="ko-KR" altLang="en-US"/>
        </a:p>
      </dgm:t>
    </dgm:pt>
    <dgm:pt modelId="{01BDC40F-BE2B-4602-B78E-B72551D535FB}">
      <dgm:prSet phldrT="[텍스트]"/>
      <dgm:spPr/>
      <dgm:t>
        <a:bodyPr/>
        <a:lstStyle/>
        <a:p>
          <a:pPr latinLnBrk="1"/>
          <a:r>
            <a:rPr lang="ko-KR" altLang="en-US" dirty="0" smtClean="0"/>
            <a:t>발열</a:t>
          </a:r>
          <a:endParaRPr lang="ko-KR" altLang="en-US" dirty="0"/>
        </a:p>
      </dgm:t>
    </dgm:pt>
    <dgm:pt modelId="{5E44E411-A8C3-4B1E-8801-5F3BB4F74A9B}" type="parTrans" cxnId="{B8E00F6C-3CF6-4C95-89CF-1BE69CEFCF66}">
      <dgm:prSet/>
      <dgm:spPr/>
      <dgm:t>
        <a:bodyPr/>
        <a:lstStyle/>
        <a:p>
          <a:pPr latinLnBrk="1"/>
          <a:endParaRPr lang="ko-KR" altLang="en-US"/>
        </a:p>
      </dgm:t>
    </dgm:pt>
    <dgm:pt modelId="{B227507A-897A-4A7F-A218-1D7C5DF5D73B}" type="sibTrans" cxnId="{B8E00F6C-3CF6-4C95-89CF-1BE69CEFCF66}">
      <dgm:prSet/>
      <dgm:spPr/>
      <dgm:t>
        <a:bodyPr/>
        <a:lstStyle/>
        <a:p>
          <a:pPr latinLnBrk="1"/>
          <a:endParaRPr lang="ko-KR" altLang="en-US"/>
        </a:p>
      </dgm:t>
    </dgm:pt>
    <dgm:pt modelId="{ACAA426B-0B7B-40F0-801B-732A0DBD8C7B}">
      <dgm:prSet phldrT="[텍스트]"/>
      <dgm:spPr/>
      <dgm:t>
        <a:bodyPr/>
        <a:lstStyle/>
        <a:p>
          <a:pPr latinLnBrk="1"/>
          <a:r>
            <a:rPr lang="ko-KR" altLang="en-US" dirty="0" smtClean="0"/>
            <a:t>호흡곤란</a:t>
          </a:r>
          <a:endParaRPr lang="ko-KR" altLang="en-US" dirty="0"/>
        </a:p>
      </dgm:t>
    </dgm:pt>
    <dgm:pt modelId="{19675BBF-EB89-47A1-8D9D-582E61C64582}" type="parTrans" cxnId="{C9428820-0FBD-4C64-A96A-C344AB7117A4}">
      <dgm:prSet/>
      <dgm:spPr/>
      <dgm:t>
        <a:bodyPr/>
        <a:lstStyle/>
        <a:p>
          <a:pPr latinLnBrk="1"/>
          <a:endParaRPr lang="ko-KR" altLang="en-US"/>
        </a:p>
      </dgm:t>
    </dgm:pt>
    <dgm:pt modelId="{A7F8A349-87BE-4772-8089-5E5703739ACD}" type="sibTrans" cxnId="{C9428820-0FBD-4C64-A96A-C344AB7117A4}">
      <dgm:prSet/>
      <dgm:spPr/>
      <dgm:t>
        <a:bodyPr/>
        <a:lstStyle/>
        <a:p>
          <a:pPr latinLnBrk="1"/>
          <a:endParaRPr lang="ko-KR" altLang="en-US"/>
        </a:p>
      </dgm:t>
    </dgm:pt>
    <dgm:pt modelId="{94D43BAB-818F-4535-A4DF-436414DF286B}">
      <dgm:prSet phldrT="[텍스트]"/>
      <dgm:spPr/>
      <dgm:t>
        <a:bodyPr/>
        <a:lstStyle/>
        <a:p>
          <a:pPr latinLnBrk="1"/>
          <a:r>
            <a:rPr lang="ko-KR" altLang="en-US" dirty="0" smtClean="0"/>
            <a:t>기침</a:t>
          </a:r>
          <a:endParaRPr lang="ko-KR" altLang="en-US" dirty="0"/>
        </a:p>
      </dgm:t>
    </dgm:pt>
    <dgm:pt modelId="{3B09ED7E-2150-46B7-8DA5-E65C896352CA}" type="parTrans" cxnId="{3158AFA5-7214-4987-9DBF-DEC9C0D2CFA9}">
      <dgm:prSet/>
      <dgm:spPr/>
      <dgm:t>
        <a:bodyPr/>
        <a:lstStyle/>
        <a:p>
          <a:pPr latinLnBrk="1"/>
          <a:endParaRPr lang="ko-KR" altLang="en-US"/>
        </a:p>
      </dgm:t>
    </dgm:pt>
    <dgm:pt modelId="{9C484009-2CAF-401B-BAF6-7B8EEFE4AE98}" type="sibTrans" cxnId="{3158AFA5-7214-4987-9DBF-DEC9C0D2CFA9}">
      <dgm:prSet/>
      <dgm:spPr/>
      <dgm:t>
        <a:bodyPr/>
        <a:lstStyle/>
        <a:p>
          <a:pPr latinLnBrk="1"/>
          <a:endParaRPr lang="ko-KR" altLang="en-US"/>
        </a:p>
      </dgm:t>
    </dgm:pt>
    <dgm:pt modelId="{B3979D59-0A7C-4E35-B757-AED42D69A600}" type="pres">
      <dgm:prSet presAssocID="{DB18EE3F-FE55-480F-AFB5-56BC91F0BB12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73A663-23E7-4B4E-BDE1-6AF934CD50E2}" type="pres">
      <dgm:prSet presAssocID="{DB18EE3F-FE55-480F-AFB5-56BC91F0BB12}" presName="diamond" presStyleLbl="bgShp" presStyleIdx="0" presStyleCnt="1" custScaleX="104878" custLinFactNeighborX="-2439"/>
      <dgm:spPr/>
    </dgm:pt>
    <dgm:pt modelId="{E485D8CC-06E8-487E-BC11-8C52B5AA55BE}" type="pres">
      <dgm:prSet presAssocID="{DB18EE3F-FE55-480F-AFB5-56BC91F0BB12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72F6CC-198A-4A84-B8CB-13CE876DE8C4}" type="pres">
      <dgm:prSet presAssocID="{DB18EE3F-FE55-480F-AFB5-56BC91F0BB12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DB4A68-C1ED-4141-AA4D-F681B82FF80A}" type="pres">
      <dgm:prSet presAssocID="{DB18EE3F-FE55-480F-AFB5-56BC91F0BB12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2C256D-200B-4934-9DAB-4320E897F24B}" type="pres">
      <dgm:prSet presAssocID="{DB18EE3F-FE55-480F-AFB5-56BC91F0BB12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723F565-703C-4761-A32F-9BA6F53FD00F}" type="presOf" srcId="{01BDC40F-BE2B-4602-B78E-B72551D535FB}" destId="{3072F6CC-198A-4A84-B8CB-13CE876DE8C4}" srcOrd="0" destOrd="0" presId="urn:microsoft.com/office/officeart/2005/8/layout/matrix3"/>
    <dgm:cxn modelId="{B8E00F6C-3CF6-4C95-89CF-1BE69CEFCF66}" srcId="{DB18EE3F-FE55-480F-AFB5-56BC91F0BB12}" destId="{01BDC40F-BE2B-4602-B78E-B72551D535FB}" srcOrd="1" destOrd="0" parTransId="{5E44E411-A8C3-4B1E-8801-5F3BB4F74A9B}" sibTransId="{B227507A-897A-4A7F-A218-1D7C5DF5D73B}"/>
    <dgm:cxn modelId="{96D91CB1-4998-41FF-AAA1-3743CA5E4F54}" srcId="{DB18EE3F-FE55-480F-AFB5-56BC91F0BB12}" destId="{55F31A9C-F901-44C8-A861-4610DBCD5076}" srcOrd="0" destOrd="0" parTransId="{16B7D9C1-F4DA-4177-A1D9-483E7147D4E4}" sibTransId="{1D13A7E3-0D7C-46E5-8699-4C9894CD8F0B}"/>
    <dgm:cxn modelId="{CDF367BF-589F-4806-8B8D-60C3BD9C16EC}" type="presOf" srcId="{55F31A9C-F901-44C8-A861-4610DBCD5076}" destId="{E485D8CC-06E8-487E-BC11-8C52B5AA55BE}" srcOrd="0" destOrd="0" presId="urn:microsoft.com/office/officeart/2005/8/layout/matrix3"/>
    <dgm:cxn modelId="{A9B9141A-D10C-46FE-9AB9-7AC578316E1C}" type="presOf" srcId="{ACAA426B-0B7B-40F0-801B-732A0DBD8C7B}" destId="{9FDB4A68-C1ED-4141-AA4D-F681B82FF80A}" srcOrd="0" destOrd="0" presId="urn:microsoft.com/office/officeart/2005/8/layout/matrix3"/>
    <dgm:cxn modelId="{20C97E31-B5C4-4CC2-985C-70CFF821739B}" type="presOf" srcId="{94D43BAB-818F-4535-A4DF-436414DF286B}" destId="{D72C256D-200B-4934-9DAB-4320E897F24B}" srcOrd="0" destOrd="0" presId="urn:microsoft.com/office/officeart/2005/8/layout/matrix3"/>
    <dgm:cxn modelId="{5F4810A1-90C7-4819-BA9E-680281C7F5D5}" type="presOf" srcId="{DB18EE3F-FE55-480F-AFB5-56BC91F0BB12}" destId="{B3979D59-0A7C-4E35-B757-AED42D69A600}" srcOrd="0" destOrd="0" presId="urn:microsoft.com/office/officeart/2005/8/layout/matrix3"/>
    <dgm:cxn modelId="{C9428820-0FBD-4C64-A96A-C344AB7117A4}" srcId="{DB18EE3F-FE55-480F-AFB5-56BC91F0BB12}" destId="{ACAA426B-0B7B-40F0-801B-732A0DBD8C7B}" srcOrd="2" destOrd="0" parTransId="{19675BBF-EB89-47A1-8D9D-582E61C64582}" sibTransId="{A7F8A349-87BE-4772-8089-5E5703739ACD}"/>
    <dgm:cxn modelId="{3158AFA5-7214-4987-9DBF-DEC9C0D2CFA9}" srcId="{DB18EE3F-FE55-480F-AFB5-56BC91F0BB12}" destId="{94D43BAB-818F-4535-A4DF-436414DF286B}" srcOrd="3" destOrd="0" parTransId="{3B09ED7E-2150-46B7-8DA5-E65C896352CA}" sibTransId="{9C484009-2CAF-401B-BAF6-7B8EEFE4AE98}"/>
    <dgm:cxn modelId="{7D465943-9B9B-402A-8621-474712D17522}" type="presParOf" srcId="{B3979D59-0A7C-4E35-B757-AED42D69A600}" destId="{6873A663-23E7-4B4E-BDE1-6AF934CD50E2}" srcOrd="0" destOrd="0" presId="urn:microsoft.com/office/officeart/2005/8/layout/matrix3"/>
    <dgm:cxn modelId="{CC27D516-8B62-4331-8C1E-02B63EEBCDC2}" type="presParOf" srcId="{B3979D59-0A7C-4E35-B757-AED42D69A600}" destId="{E485D8CC-06E8-487E-BC11-8C52B5AA55BE}" srcOrd="1" destOrd="0" presId="urn:microsoft.com/office/officeart/2005/8/layout/matrix3"/>
    <dgm:cxn modelId="{2F64FD3D-E601-4673-AD7F-B77E0B44E7EE}" type="presParOf" srcId="{B3979D59-0A7C-4E35-B757-AED42D69A600}" destId="{3072F6CC-198A-4A84-B8CB-13CE876DE8C4}" srcOrd="2" destOrd="0" presId="urn:microsoft.com/office/officeart/2005/8/layout/matrix3"/>
    <dgm:cxn modelId="{CBBD218F-46F7-4FAB-9575-58F046FCAC06}" type="presParOf" srcId="{B3979D59-0A7C-4E35-B757-AED42D69A600}" destId="{9FDB4A68-C1ED-4141-AA4D-F681B82FF80A}" srcOrd="3" destOrd="0" presId="urn:microsoft.com/office/officeart/2005/8/layout/matrix3"/>
    <dgm:cxn modelId="{7A329162-B520-44D3-B467-132DE4A5EEC2}" type="presParOf" srcId="{B3979D59-0A7C-4E35-B757-AED42D69A600}" destId="{D72C256D-200B-4934-9DAB-4320E897F24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873A663-23E7-4B4E-BDE1-6AF934CD50E2}">
      <dsp:nvSpPr>
        <dsp:cNvPr id="0" name=""/>
        <dsp:cNvSpPr/>
      </dsp:nvSpPr>
      <dsp:spPr>
        <a:xfrm>
          <a:off x="720081" y="0"/>
          <a:ext cx="3096342" cy="2952328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85D8CC-06E8-487E-BC11-8C52B5AA55BE}">
      <dsp:nvSpPr>
        <dsp:cNvPr id="0" name=""/>
        <dsp:cNvSpPr/>
      </dsp:nvSpPr>
      <dsp:spPr>
        <a:xfrm>
          <a:off x="1144567" y="280471"/>
          <a:ext cx="1151407" cy="115140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호흡기질환</a:t>
          </a:r>
          <a:endParaRPr lang="ko-KR" altLang="en-US" sz="2100" kern="1200" dirty="0"/>
        </a:p>
      </dsp:txBody>
      <dsp:txXfrm>
        <a:off x="1144567" y="280471"/>
        <a:ext cx="1151407" cy="1151407"/>
      </dsp:txXfrm>
    </dsp:sp>
    <dsp:sp modelId="{3072F6CC-198A-4A84-B8CB-13CE876DE8C4}">
      <dsp:nvSpPr>
        <dsp:cNvPr id="0" name=""/>
        <dsp:cNvSpPr/>
      </dsp:nvSpPr>
      <dsp:spPr>
        <a:xfrm>
          <a:off x="2384544" y="280471"/>
          <a:ext cx="1151407" cy="1151407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발열</a:t>
          </a:r>
          <a:endParaRPr lang="ko-KR" altLang="en-US" sz="2100" kern="1200" dirty="0"/>
        </a:p>
      </dsp:txBody>
      <dsp:txXfrm>
        <a:off x="2384544" y="280471"/>
        <a:ext cx="1151407" cy="1151407"/>
      </dsp:txXfrm>
    </dsp:sp>
    <dsp:sp modelId="{9FDB4A68-C1ED-4141-AA4D-F681B82FF80A}">
      <dsp:nvSpPr>
        <dsp:cNvPr id="0" name=""/>
        <dsp:cNvSpPr/>
      </dsp:nvSpPr>
      <dsp:spPr>
        <a:xfrm>
          <a:off x="1144567" y="1520448"/>
          <a:ext cx="1151407" cy="1151407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호흡곤란</a:t>
          </a:r>
          <a:endParaRPr lang="ko-KR" altLang="en-US" sz="2100" kern="1200" dirty="0"/>
        </a:p>
      </dsp:txBody>
      <dsp:txXfrm>
        <a:off x="1144567" y="1520448"/>
        <a:ext cx="1151407" cy="1151407"/>
      </dsp:txXfrm>
    </dsp:sp>
    <dsp:sp modelId="{D72C256D-200B-4934-9DAB-4320E897F24B}">
      <dsp:nvSpPr>
        <dsp:cNvPr id="0" name=""/>
        <dsp:cNvSpPr/>
      </dsp:nvSpPr>
      <dsp:spPr>
        <a:xfrm>
          <a:off x="2384544" y="1520448"/>
          <a:ext cx="1151407" cy="1151407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기침</a:t>
          </a:r>
          <a:endParaRPr lang="ko-KR" altLang="en-US" sz="2100" kern="1200" dirty="0"/>
        </a:p>
      </dsp:txBody>
      <dsp:txXfrm>
        <a:off x="2384544" y="1520448"/>
        <a:ext cx="1151407" cy="1151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C1B06-6FFC-43CD-935B-E4CCB594F34B}" type="datetimeFigureOut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159FE-2861-43FF-9FBD-76ABBE084A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F8146-64AE-440B-9AD2-04D4EA35C2DE}" type="datetimeFigureOut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E8BFF-A0D6-44BB-8F3F-91804BD879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북한 </a:t>
            </a:r>
            <a:r>
              <a:rPr lang="ko-KR" altLang="en-US" dirty="0" err="1" smtClean="0"/>
              <a:t>목함지뢰</a:t>
            </a:r>
            <a:r>
              <a:rPr lang="ko-KR" altLang="en-US" dirty="0" smtClean="0"/>
              <a:t> 도발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북한군이 우리나라 </a:t>
            </a:r>
            <a:r>
              <a:rPr lang="en-US" altLang="ko-KR" dirty="0" smtClean="0"/>
              <a:t>GP</a:t>
            </a:r>
            <a:r>
              <a:rPr lang="ko-KR" altLang="en-US" dirty="0" smtClean="0"/>
              <a:t>에 침투해 지뢰를 매설하고 돌아가 우리 군인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명이 다리를 잃은 사건입니다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사진은 </a:t>
            </a:r>
            <a:r>
              <a:rPr lang="ko-KR" altLang="en-US" dirty="0" err="1" smtClean="0"/>
              <a:t>목함지뢰사진으로</a:t>
            </a:r>
            <a:r>
              <a:rPr lang="ko-KR" altLang="en-US" dirty="0" smtClean="0"/>
              <a:t> 간단해서 위력이 쌔지 </a:t>
            </a:r>
            <a:r>
              <a:rPr lang="ko-KR" altLang="en-US" dirty="0" err="1" smtClean="0"/>
              <a:t>않을것</a:t>
            </a:r>
            <a:r>
              <a:rPr lang="ko-KR" altLang="en-US" dirty="0" smtClean="0"/>
              <a:t> 같지만 </a:t>
            </a:r>
            <a:r>
              <a:rPr lang="ko-KR" altLang="en-US" dirty="0" err="1" smtClean="0"/>
              <a:t>쌔다고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북한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포격 </a:t>
            </a:r>
            <a:endParaRPr lang="en-US" altLang="ko-KR" dirty="0" smtClean="0"/>
          </a:p>
          <a:p>
            <a:r>
              <a:rPr lang="en-US" altLang="ko-KR" baseline="0" dirty="0" smtClean="0"/>
              <a:t>         </a:t>
            </a:r>
            <a:r>
              <a:rPr lang="ko-KR" altLang="en-US" baseline="0" dirty="0" err="1" smtClean="0"/>
              <a:t>이사건은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목함지뢰</a:t>
            </a:r>
            <a:r>
              <a:rPr lang="ko-KR" altLang="en-US" baseline="0" dirty="0" smtClean="0"/>
              <a:t> 도발과 연관성이 있는 사건입니다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목함지뢰</a:t>
            </a:r>
            <a:r>
              <a:rPr lang="ko-KR" altLang="en-US" dirty="0" smtClean="0"/>
              <a:t> 사건으로 우리나라가 북한에 책임 </a:t>
            </a:r>
            <a:r>
              <a:rPr lang="ko-KR" altLang="en-US" dirty="0" err="1" smtClean="0"/>
              <a:t>물으려하자</a:t>
            </a:r>
            <a:r>
              <a:rPr lang="ko-KR" altLang="en-US" dirty="0" smtClean="0"/>
              <a:t> 북한이 자신들이 한 짓이 아니라고 부정했다고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지뢰가 많은 </a:t>
            </a:r>
            <a:r>
              <a:rPr lang="ko-KR" altLang="en-US" dirty="0" err="1" smtClean="0"/>
              <a:t>지역이긴하지만</a:t>
            </a:r>
            <a:r>
              <a:rPr lang="ko-KR" altLang="en-US" dirty="0" smtClean="0"/>
              <a:t> 우리나라군인들이 매일 다니던 길이였고 지뢰가 있을 가능성이 희박했고 또 다른 방법인 물에 쓸려 내려왔을 경우는 거의 희박해서 북한이 한 </a:t>
            </a:r>
            <a:r>
              <a:rPr lang="ko-KR" altLang="en-US" dirty="0" err="1" smtClean="0"/>
              <a:t>일인게</a:t>
            </a:r>
            <a:r>
              <a:rPr lang="ko-KR" altLang="en-US" dirty="0" smtClean="0"/>
              <a:t> 분명했다고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그로인해</a:t>
            </a:r>
            <a:r>
              <a:rPr lang="ko-KR" altLang="en-US" dirty="0" smtClean="0"/>
              <a:t> 우리정부가 대북방송시작</a:t>
            </a:r>
            <a:r>
              <a:rPr lang="en-US" altLang="ko-KR" dirty="0" smtClean="0"/>
              <a:t>.</a:t>
            </a:r>
            <a:r>
              <a:rPr lang="ko-KR" altLang="en-US" dirty="0" smtClean="0"/>
              <a:t>그러자 북한이 남측을 향해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발 포격함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이후 협상해서 문제 종결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뽐뿌</a:t>
            </a:r>
            <a:r>
              <a:rPr lang="ko-KR" altLang="en-US" dirty="0" smtClean="0"/>
              <a:t> 해킹</a:t>
            </a:r>
          </a:p>
          <a:p>
            <a:pPr lvl="1"/>
            <a:r>
              <a:rPr lang="ko-KR" altLang="en-US" dirty="0" err="1" smtClean="0"/>
              <a:t>커뮤니키</a:t>
            </a:r>
            <a:r>
              <a:rPr lang="ko-KR" altLang="en-US" dirty="0" smtClean="0"/>
              <a:t> 기준 전체 랭킹 </a:t>
            </a:r>
            <a:r>
              <a:rPr lang="en-US" altLang="ko-KR" dirty="0" smtClean="0"/>
              <a:t>8</a:t>
            </a:r>
            <a:r>
              <a:rPr lang="ko-KR" altLang="en-US" dirty="0" smtClean="0"/>
              <a:t>위할 정도로 큰 회사인 </a:t>
            </a:r>
            <a:r>
              <a:rPr lang="ko-KR" altLang="en-US" dirty="0" err="1" smtClean="0"/>
              <a:t>뽐뿌가</a:t>
            </a:r>
            <a:r>
              <a:rPr lang="ko-KR" altLang="en-US" dirty="0" smtClean="0"/>
              <a:t> 간단한 해킹 바이러스로 </a:t>
            </a:r>
            <a:r>
              <a:rPr lang="ko-KR" altLang="en-US" dirty="0" err="1" smtClean="0"/>
              <a:t>해킹당해</a:t>
            </a:r>
            <a:r>
              <a:rPr lang="ko-KR" altLang="en-US" dirty="0" smtClean="0"/>
              <a:t> 이용자</a:t>
            </a:r>
            <a:r>
              <a:rPr lang="en-US" altLang="ko-KR" dirty="0" smtClean="0"/>
              <a:t>190</a:t>
            </a:r>
            <a:r>
              <a:rPr lang="ko-KR" altLang="en-US" dirty="0" err="1" smtClean="0"/>
              <a:t>만명의</a:t>
            </a:r>
            <a:r>
              <a:rPr lang="ko-KR" altLang="en-US" dirty="0" smtClean="0"/>
              <a:t> 회원정보가 </a:t>
            </a:r>
            <a:r>
              <a:rPr lang="ko-KR" altLang="en-US" dirty="0" err="1" smtClean="0"/>
              <a:t>해킹당했던</a:t>
            </a:r>
            <a:r>
              <a:rPr lang="ko-KR" altLang="en-US" dirty="0" smtClean="0"/>
              <a:t> 사건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광고수입때문에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뽐뿌</a:t>
            </a:r>
            <a:r>
              <a:rPr lang="ko-KR" altLang="en-US" dirty="0" smtClean="0"/>
              <a:t> 운영진이  빨리 해결 </a:t>
            </a:r>
            <a:r>
              <a:rPr lang="ko-KR" altLang="en-US" dirty="0" err="1" smtClean="0"/>
              <a:t>안하다가</a:t>
            </a:r>
            <a:r>
              <a:rPr lang="ko-KR" altLang="en-US" dirty="0" smtClean="0"/>
              <a:t> 사건이 커져서 상황이 심각해짐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해킹한사람이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뽐뿌</a:t>
            </a:r>
            <a:r>
              <a:rPr lang="ko-KR" altLang="en-US" dirty="0" smtClean="0"/>
              <a:t> 운영진을 훈계하는 글을 올리기도 해서 이슈가 되기도 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남북 이산가족 상봉</a:t>
            </a:r>
            <a:endParaRPr lang="en-US" altLang="ko-KR" dirty="0" smtClean="0"/>
          </a:p>
          <a:p>
            <a:r>
              <a:rPr lang="en-US" altLang="ko-KR" dirty="0" smtClean="0"/>
              <a:t>         </a:t>
            </a:r>
            <a:r>
              <a:rPr lang="ko-KR" altLang="en-US" dirty="0" smtClean="0"/>
              <a:t>사진에서 </a:t>
            </a:r>
            <a:r>
              <a:rPr lang="ko-KR" altLang="en-US" dirty="0" err="1" smtClean="0"/>
              <a:t>알수있듯이</a:t>
            </a:r>
            <a:r>
              <a:rPr lang="ko-KR" altLang="en-US" dirty="0" smtClean="0"/>
              <a:t> 우리나라에는 아직도 이산가족이 </a:t>
            </a:r>
            <a:r>
              <a:rPr lang="ko-KR" altLang="en-US" dirty="0" err="1" smtClean="0"/>
              <a:t>엄청많이</a:t>
            </a:r>
            <a:r>
              <a:rPr lang="ko-KR" altLang="en-US" dirty="0" smtClean="0"/>
              <a:t> 남아있음</a:t>
            </a:r>
            <a:r>
              <a:rPr lang="en-US" altLang="ko-KR" dirty="0" smtClean="0"/>
              <a:t>. 9</a:t>
            </a:r>
            <a:r>
              <a:rPr lang="ko-KR" altLang="en-US" dirty="0" smtClean="0"/>
              <a:t>월 이산가족 상봉에 성공하지만 남북 통일은 크게 발전 못함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앞으로도 </a:t>
            </a:r>
            <a:r>
              <a:rPr lang="ko-KR" altLang="en-US" dirty="0" err="1" smtClean="0"/>
              <a:t>더많은</a:t>
            </a:r>
            <a:r>
              <a:rPr lang="ko-KR" altLang="en-US" dirty="0" smtClean="0"/>
              <a:t> 이산가족 상봉이 이루어졌으면 좋겠습니다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국정 교과서 전환 논란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국정 교과서란 국가에서 직접적으로 교과서 저작에 관여해 그 내용을 결정하는 교과서이다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문제된 이유는 정부가 원하는 대로 역사 내용을 외곡할수 있기 때문이다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민주주의 나라에서는 국정 역사 교과서 채택하는 나라 </a:t>
            </a:r>
            <a:r>
              <a:rPr lang="ko-KR" altLang="en-US" dirty="0" err="1" smtClean="0"/>
              <a:t>없을정도로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좋지않은</a:t>
            </a:r>
            <a:r>
              <a:rPr lang="ko-KR" altLang="en-US" dirty="0" smtClean="0"/>
              <a:t> 정책이다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학생들이 시위를 할 정도로 사회에서 큰 이슈가 </a:t>
            </a:r>
            <a:r>
              <a:rPr lang="ko-KR" altLang="en-US" dirty="0" err="1" smtClean="0"/>
              <a:t>됬었음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초등학생 </a:t>
            </a:r>
            <a:r>
              <a:rPr lang="ko-KR" altLang="en-US" dirty="0" err="1" smtClean="0"/>
              <a:t>캣맘</a:t>
            </a:r>
            <a:r>
              <a:rPr lang="ko-KR" altLang="en-US" dirty="0" smtClean="0"/>
              <a:t> 벽돌 살인 사건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주인없는</a:t>
            </a:r>
            <a:r>
              <a:rPr lang="ko-KR" altLang="en-US" dirty="0" smtClean="0"/>
              <a:t> 고양이에게 </a:t>
            </a:r>
            <a:r>
              <a:rPr lang="ko-KR" altLang="en-US" dirty="0" err="1" smtClean="0"/>
              <a:t>밥을주던</a:t>
            </a:r>
            <a:r>
              <a:rPr lang="ko-KR" altLang="en-US" dirty="0" smtClean="0"/>
              <a:t> 여자가 돌에 맞고 사망한 사건</a:t>
            </a:r>
            <a:r>
              <a:rPr lang="en-US" altLang="ko-KR" dirty="0" smtClean="0"/>
              <a:t>.</a:t>
            </a:r>
            <a:r>
              <a:rPr lang="ko-KR" altLang="en-US" dirty="0" smtClean="0"/>
              <a:t>범인은 초등학생으로 밝혀짐</a:t>
            </a:r>
            <a:r>
              <a:rPr lang="en-US" altLang="ko-KR" dirty="0" smtClean="0"/>
              <a:t>.</a:t>
            </a:r>
            <a:r>
              <a:rPr lang="ko-KR" altLang="en-US" dirty="0" smtClean="0"/>
              <a:t>초등학생이 중력실험을 이유로 이런 행동을 했다고 말함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그치만</a:t>
            </a:r>
            <a:r>
              <a:rPr lang="ko-KR" altLang="en-US" dirty="0" smtClean="0"/>
              <a:t> 중력실험을 </a:t>
            </a:r>
            <a:r>
              <a:rPr lang="ko-KR" altLang="en-US" dirty="0" err="1" smtClean="0"/>
              <a:t>하는것</a:t>
            </a:r>
            <a:r>
              <a:rPr lang="ko-KR" altLang="en-US" dirty="0" smtClean="0"/>
              <a:t> 치고는 </a:t>
            </a:r>
            <a:r>
              <a:rPr lang="ko-KR" altLang="en-US" dirty="0" err="1" smtClean="0"/>
              <a:t>던진장소와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그후에</a:t>
            </a:r>
            <a:r>
              <a:rPr lang="ko-KR" altLang="en-US" dirty="0" smtClean="0"/>
              <a:t> 했던 행동들이 상식적으로 </a:t>
            </a:r>
            <a:r>
              <a:rPr lang="ko-KR" altLang="en-US" dirty="0" err="1" smtClean="0"/>
              <a:t>맞지않아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추긍한</a:t>
            </a:r>
            <a:r>
              <a:rPr lang="ko-KR" altLang="en-US" dirty="0" smtClean="0"/>
              <a:t> 끝에 사실을 인정했다고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 사건으로 인해 형사처벌 연령 낮추자는 목소리가 커지고 있다고 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역사 교과서 국정화 추진 강행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반대에도 불구하고 지금 정부는 국정교과서를 통과시키려고 하고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통계자료에 의하면 </a:t>
            </a:r>
            <a:r>
              <a:rPr lang="ko-KR" altLang="en-US" dirty="0" err="1" smtClean="0"/>
              <a:t>현제</a:t>
            </a:r>
            <a:r>
              <a:rPr lang="ko-KR" altLang="en-US" dirty="0" smtClean="0"/>
              <a:t> 우리나라 사람의 </a:t>
            </a:r>
            <a:r>
              <a:rPr lang="en-US" altLang="ko-KR" dirty="0" smtClean="0"/>
              <a:t>98%</a:t>
            </a:r>
            <a:r>
              <a:rPr lang="ko-KR" altLang="en-US" dirty="0" smtClean="0"/>
              <a:t>가 국정교과서에 반대한다고 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</a:t>
            </a:r>
            <a:r>
              <a:rPr lang="ko-KR" altLang="en-US" dirty="0" smtClean="0"/>
              <a:t>경찰이 시위대를 제압하는 과정에서 </a:t>
            </a:r>
            <a:r>
              <a:rPr lang="ko-KR" altLang="en-US" dirty="0" err="1" smtClean="0"/>
              <a:t>과잉진압하여</a:t>
            </a:r>
            <a:r>
              <a:rPr lang="ko-KR" altLang="en-US" dirty="0" smtClean="0"/>
              <a:t> 논란이 되기도 했습니다</a:t>
            </a:r>
            <a:endParaRPr lang="en-US" altLang="ko-KR" dirty="0" smtClean="0"/>
          </a:p>
          <a:p>
            <a:r>
              <a:rPr lang="ko-KR" altLang="en-US" dirty="0" smtClean="0"/>
              <a:t>김영삼 전 대통령 서거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우리나라 </a:t>
            </a:r>
            <a:r>
              <a:rPr lang="en-US" altLang="ko-KR" dirty="0" smtClean="0"/>
              <a:t>14</a:t>
            </a:r>
            <a:r>
              <a:rPr lang="ko-KR" altLang="en-US" dirty="0" smtClean="0"/>
              <a:t>대 대통령이신 김영삼 대통령이 돌아가셨다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한일 외교 회담에서 위안부 문제 타결 논란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이번 협상은 가장 </a:t>
            </a:r>
            <a:r>
              <a:rPr lang="ko-KR" altLang="en-US" dirty="0" err="1" smtClean="0"/>
              <a:t>나쁜협상의</a:t>
            </a:r>
            <a:r>
              <a:rPr lang="ko-KR" altLang="en-US" dirty="0" smtClean="0"/>
              <a:t> 전형적인 사례로 불릴 만큼 협상에 잘못된 점이 많다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일본이 책임을 통감한다 했는데 그 책임이 무슨 책임인지 명확하지 않았고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일본정부가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억엔을</a:t>
            </a:r>
            <a:r>
              <a:rPr lang="ko-KR" altLang="en-US" dirty="0" smtClean="0"/>
              <a:t> 투자해 치료를 지원하는 재단을 설립한다 했는데 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엔이 보상인지 배상인지 </a:t>
            </a:r>
            <a:r>
              <a:rPr lang="ko-KR" altLang="en-US" dirty="0" err="1" smtClean="0"/>
              <a:t>분멍히</a:t>
            </a:r>
            <a:r>
              <a:rPr lang="ko-KR" altLang="en-US" dirty="0" smtClean="0"/>
              <a:t> 하지 않았다고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세번째로는</a:t>
            </a:r>
            <a:r>
              <a:rPr lang="ko-KR" altLang="en-US" dirty="0" smtClean="0"/>
              <a:t> 최종해결이라는 언급을 하여 후일 문제가 </a:t>
            </a:r>
            <a:r>
              <a:rPr lang="ko-KR" altLang="en-US" dirty="0" err="1" smtClean="0"/>
              <a:t>될일을</a:t>
            </a:r>
            <a:r>
              <a:rPr lang="ko-KR" altLang="en-US" dirty="0" smtClean="0"/>
              <a:t> 미봉책으로 일관하려는 무책임한 태도를 보이고 있다고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인천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친딸 아동학대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동거녀와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동거녀</a:t>
            </a:r>
            <a:r>
              <a:rPr lang="ko-KR" altLang="en-US" dirty="0" smtClean="0"/>
              <a:t> 지인이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살인 친딸을 굶기고 감금폭행 한 사건입니다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폭행은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년정도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지속된걸로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보일만큼</a:t>
            </a:r>
            <a:r>
              <a:rPr lang="ko-KR" altLang="en-US" dirty="0" smtClean="0"/>
              <a:t> 오랫동안 벌어진 일이라고 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만들면서 모르는 기사도</a:t>
            </a:r>
            <a:r>
              <a:rPr lang="ko-KR" altLang="en-US" baseline="0" dirty="0" smtClean="0"/>
              <a:t> 많아서 도움이 많이 </a:t>
            </a:r>
            <a:r>
              <a:rPr lang="ko-KR" altLang="en-US" baseline="0" dirty="0" err="1" smtClean="0"/>
              <a:t>됬던거</a:t>
            </a:r>
            <a:r>
              <a:rPr lang="ko-KR" altLang="en-US" baseline="0" dirty="0" smtClean="0"/>
              <a:t> 같고 </a:t>
            </a:r>
            <a:r>
              <a:rPr lang="ko-KR" altLang="en-US" baseline="0" dirty="0" err="1" smtClean="0"/>
              <a:t>프리젠테이션</a:t>
            </a:r>
            <a:r>
              <a:rPr lang="ko-KR" altLang="en-US" baseline="0" dirty="0" smtClean="0"/>
              <a:t> 만드는데 걸리는 시간이 처음 </a:t>
            </a:r>
            <a:r>
              <a:rPr lang="ko-KR" altLang="en-US" baseline="0" dirty="0" err="1" smtClean="0"/>
              <a:t>만들었을때보다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훨신더</a:t>
            </a:r>
            <a:r>
              <a:rPr lang="ko-KR" altLang="en-US" baseline="0" dirty="0" smtClean="0"/>
              <a:t> 빨리 만들어서 뿌듯했다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저는 간단하게 </a:t>
            </a:r>
            <a:r>
              <a:rPr lang="en-US" altLang="ko-KR" dirty="0" smtClean="0"/>
              <a:t>2015</a:t>
            </a:r>
            <a:r>
              <a:rPr lang="ko-KR" altLang="en-US" dirty="0" smtClean="0"/>
              <a:t>년에 월별로 일어난 대표적인 사건들만 정리해봤습니다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정부가 </a:t>
            </a:r>
            <a:r>
              <a:rPr lang="ko-KR" altLang="en-US" dirty="0" err="1" smtClean="0"/>
              <a:t>금연율을</a:t>
            </a:r>
            <a:r>
              <a:rPr lang="ko-KR" altLang="en-US" dirty="0" smtClean="0"/>
              <a:t> 높이기 위해 실시한 담뱃값 인상 </a:t>
            </a:r>
            <a:r>
              <a:rPr lang="en-US" altLang="ko-KR" dirty="0" smtClean="0"/>
              <a:t>4500</a:t>
            </a:r>
            <a:r>
              <a:rPr lang="ko-KR" altLang="en-US" dirty="0" smtClean="0"/>
              <a:t>원으로 인상함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금연율과</a:t>
            </a:r>
            <a:r>
              <a:rPr lang="ko-KR" altLang="en-US" dirty="0" smtClean="0"/>
              <a:t> 함께 세수확보도 하려고 실시했다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</a:t>
            </a:r>
            <a:r>
              <a:rPr lang="ko-KR" altLang="en-US" dirty="0" err="1" smtClean="0"/>
              <a:t>금연율이</a:t>
            </a:r>
            <a:r>
              <a:rPr lang="ko-KR" altLang="en-US" dirty="0" smtClean="0"/>
              <a:t> 생각보다 감소하지 않았고 세수만 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세수도 쓰임이 분명하지 않아서 말이 많다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무한도전 </a:t>
            </a:r>
            <a:r>
              <a:rPr lang="ko-KR" altLang="en-US" dirty="0" err="1" smtClean="0"/>
              <a:t>토토가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 방송 예전 가수들 대거 참여</a:t>
            </a:r>
            <a:r>
              <a:rPr lang="en-US" altLang="ko-KR" baseline="0" dirty="0" smtClean="0"/>
              <a:t> (</a:t>
            </a:r>
            <a:r>
              <a:rPr lang="ko-KR" altLang="en-US" dirty="0" err="1" smtClean="0"/>
              <a:t>터보</a:t>
            </a:r>
            <a:r>
              <a:rPr lang="en-US" altLang="ko-KR" dirty="0" smtClean="0"/>
              <a:t>,</a:t>
            </a:r>
            <a:r>
              <a:rPr lang="ko-KR" altLang="en-US" dirty="0" smtClean="0"/>
              <a:t>김현정</a:t>
            </a:r>
            <a:r>
              <a:rPr lang="en-US" altLang="ko-KR" dirty="0" smtClean="0"/>
              <a:t>,SES,</a:t>
            </a:r>
            <a:r>
              <a:rPr lang="ko-KR" altLang="en-US" dirty="0" err="1" smtClean="0"/>
              <a:t>쿨</a:t>
            </a:r>
            <a:r>
              <a:rPr lang="en-US" altLang="ko-KR" dirty="0" smtClean="0"/>
              <a:t>,</a:t>
            </a:r>
            <a:r>
              <a:rPr lang="ko-KR" altLang="en-US" dirty="0" smtClean="0"/>
              <a:t>소찬희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지뉴션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조성모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이정현</a:t>
            </a:r>
            <a:r>
              <a:rPr lang="en-US" altLang="ko-KR" dirty="0" smtClean="0"/>
              <a:t>,</a:t>
            </a:r>
            <a:r>
              <a:rPr lang="ko-KR" altLang="en-US" dirty="0" smtClean="0"/>
              <a:t>엄정화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토토가의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오프닝</a:t>
            </a:r>
            <a:r>
              <a:rPr lang="ko-KR" altLang="en-US" dirty="0" smtClean="0"/>
              <a:t> 영상을 준비해 봤습니다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화성 총기난사 사건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평소 형과 갈등이 있던 동생이 형의 집에 들어가 총기난사 한 사건으로 형과 형수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를 죽이고 신고를 받고 온 경찰도 </a:t>
            </a:r>
            <a:r>
              <a:rPr lang="en-US" altLang="ko-KR" dirty="0" smtClean="0"/>
              <a:t> </a:t>
            </a:r>
            <a:r>
              <a:rPr lang="ko-KR" altLang="en-US" dirty="0" smtClean="0"/>
              <a:t>쏴서 죽인 사건입니다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신고는 며느리가 했는데 며느리는 </a:t>
            </a:r>
            <a:r>
              <a:rPr lang="ko-KR" altLang="en-US" dirty="0" err="1" smtClean="0"/>
              <a:t>다행이도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층에서 뛰어내려 살았다고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보시다시피 많은 차들이 사고가 났고 심하게 부서진 차들도 </a:t>
            </a:r>
            <a:r>
              <a:rPr lang="ko-KR" altLang="en-US" dirty="0" err="1" smtClean="0"/>
              <a:t>볼수가있습니다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사건에서는 사고로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명이 죽고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여명이 다쳤다고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</a:t>
            </a:r>
            <a:r>
              <a:rPr lang="ko-KR" altLang="en-US" dirty="0" err="1" smtClean="0"/>
              <a:t>큰사고가</a:t>
            </a:r>
            <a:r>
              <a:rPr lang="ko-KR" altLang="en-US" dirty="0" smtClean="0"/>
              <a:t> 일어난 까닭은 바로 </a:t>
            </a:r>
            <a:r>
              <a:rPr lang="ko-KR" altLang="en-US" dirty="0" err="1" smtClean="0"/>
              <a:t>안개때문이였다고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사진에도 보다시피 안개가 무척 많이 껴서 앞이 보이지 않습니다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미국 </a:t>
            </a:r>
            <a:r>
              <a:rPr lang="ko-KR" altLang="en-US" dirty="0" err="1" smtClean="0"/>
              <a:t>리퍼트</a:t>
            </a:r>
            <a:r>
              <a:rPr lang="ko-KR" altLang="en-US" dirty="0" smtClean="0"/>
              <a:t> 대사 피습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한국인 남성이 주한 미국대사 얼굴과 </a:t>
            </a:r>
            <a:r>
              <a:rPr lang="ko-KR" altLang="en-US" dirty="0" err="1" smtClean="0"/>
              <a:t>목등에</a:t>
            </a:r>
            <a:r>
              <a:rPr lang="ko-KR" altLang="en-US" dirty="0" smtClean="0"/>
              <a:t> 수차래 공격해서 심하게 다쳤던 </a:t>
            </a:r>
            <a:r>
              <a:rPr lang="ko-KR" altLang="en-US" dirty="0" err="1" smtClean="0"/>
              <a:t>사건이였습니다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목숨은 건졌는데요 미국에서 무슨 도시에서 이런 일이 쉽게 일어나냐고 비판을 많이 했다고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 가해가는 이번이 처음이 아니고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년에도 일본대사 공격  해서 논란이 </a:t>
            </a:r>
            <a:r>
              <a:rPr lang="ko-KR" altLang="en-US" dirty="0" err="1" smtClean="0"/>
              <a:t>됫었다고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요리 프로그램 대거 출연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err="1" smtClean="0"/>
              <a:t>월달부터</a:t>
            </a:r>
            <a:r>
              <a:rPr lang="ko-KR" altLang="en-US" dirty="0" smtClean="0"/>
              <a:t> 본격적으로 요리프로그램들이 흥행을 하기 시작했습니다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예로는 </a:t>
            </a:r>
            <a:r>
              <a:rPr lang="ko-KR" altLang="en-US" dirty="0" err="1" smtClean="0"/>
              <a:t>택연과</a:t>
            </a:r>
            <a:r>
              <a:rPr lang="ko-KR" altLang="en-US" dirty="0" smtClean="0"/>
              <a:t> 이서진이 출연한 삼시세끼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이있습니다</a:t>
            </a:r>
            <a:r>
              <a:rPr lang="en-US" altLang="ko-KR" dirty="0" smtClean="0"/>
              <a:t>. 1</a:t>
            </a:r>
            <a:r>
              <a:rPr lang="ko-KR" altLang="en-US" dirty="0" smtClean="0"/>
              <a:t>이 흥행을해서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편인 </a:t>
            </a:r>
            <a:r>
              <a:rPr lang="ko-KR" altLang="en-US" dirty="0" err="1" smtClean="0"/>
              <a:t>어촌편으로다시</a:t>
            </a:r>
            <a:r>
              <a:rPr lang="ko-KR" altLang="en-US" dirty="0" smtClean="0"/>
              <a:t> 나올 정도로 인기가 많았다고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  <a:r>
              <a:rPr lang="ko-KR" altLang="en-US" dirty="0" smtClean="0"/>
              <a:t>삼시세끼는 도시에서 쉽게 해결할 수 있는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한 끼</a:t>
            </a:r>
            <a:r>
              <a:rPr lang="en-US" altLang="ko-KR" dirty="0" smtClean="0"/>
              <a:t>' </a:t>
            </a:r>
            <a:r>
              <a:rPr lang="ko-KR" altLang="en-US" dirty="0" smtClean="0"/>
              <a:t>때우기를 낯설고 한적한 시골에서 어렵게 만들면서 생활하는 프로그램입니다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지금 인기가 많은 냉장고를 부탁해도 이때부터 흥행을 시작해서 지금의 인기를 얻었다고 합니다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네팔 지진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네팔 카트만두 북서쪽에서 </a:t>
            </a:r>
            <a:r>
              <a:rPr lang="en-US" altLang="ko-KR" dirty="0" smtClean="0"/>
              <a:t>7.8</a:t>
            </a:r>
            <a:r>
              <a:rPr lang="ko-KR" altLang="en-US" dirty="0" smtClean="0"/>
              <a:t>규모 지진 발생 약 </a:t>
            </a:r>
            <a:r>
              <a:rPr lang="en-US" altLang="ko-KR" dirty="0" smtClean="0"/>
              <a:t>9000</a:t>
            </a:r>
            <a:r>
              <a:rPr lang="ko-KR" altLang="en-US" dirty="0" smtClean="0"/>
              <a:t>여명 상망 </a:t>
            </a:r>
            <a:r>
              <a:rPr lang="en-US" altLang="ko-KR" dirty="0" smtClean="0"/>
              <a:t>22000</a:t>
            </a:r>
            <a:r>
              <a:rPr lang="ko-KR" altLang="en-US" dirty="0" smtClean="0"/>
              <a:t>명 부상을 입었다고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사진에서 </a:t>
            </a:r>
            <a:r>
              <a:rPr lang="ko-KR" altLang="en-US" dirty="0" err="1" smtClean="0"/>
              <a:t>보시는것과</a:t>
            </a:r>
            <a:r>
              <a:rPr lang="ko-KR" altLang="en-US" dirty="0" smtClean="0"/>
              <a:t> 같이 건물들도 다 부서질정도로 쌔서 부상자를 찾기 어려웠다고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지역에서 이런 지진이 처음발생한것이 아닌데요 </a:t>
            </a:r>
            <a:r>
              <a:rPr lang="en-US" altLang="ko-KR" dirty="0" smtClean="0"/>
              <a:t>1934</a:t>
            </a:r>
            <a:r>
              <a:rPr lang="ko-KR" altLang="en-US" dirty="0" smtClean="0"/>
              <a:t>년에 규모</a:t>
            </a:r>
            <a:r>
              <a:rPr lang="en-US" altLang="ko-KR" dirty="0" smtClean="0"/>
              <a:t>8.1</a:t>
            </a:r>
            <a:r>
              <a:rPr lang="ko-KR" altLang="en-US" dirty="0" smtClean="0"/>
              <a:t>지진이 발생해 그때는 지금보다 많은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만명</a:t>
            </a:r>
            <a:r>
              <a:rPr lang="ko-KR" altLang="en-US" dirty="0" smtClean="0"/>
              <a:t> 이상이 사망했다고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무한도전 </a:t>
            </a:r>
            <a:r>
              <a:rPr lang="ko-KR" altLang="en-US" dirty="0" err="1" smtClean="0"/>
              <a:t>식스맨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</a:t>
            </a:r>
            <a:r>
              <a:rPr lang="en-US" altLang="ko-KR" dirty="0" smtClean="0"/>
              <a:t>,</a:t>
            </a:r>
            <a:r>
              <a:rPr lang="ko-KR" altLang="en-US" dirty="0" smtClean="0"/>
              <a:t>노홍철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빠지면서 무한도전맴버를 뽑기 위해 무도에서 계획한 시리즈입니다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대표로 </a:t>
            </a:r>
            <a:r>
              <a:rPr lang="en-US" altLang="ko-KR" dirty="0" smtClean="0"/>
              <a:t>8</a:t>
            </a:r>
            <a:r>
              <a:rPr lang="ko-KR" altLang="en-US" dirty="0" smtClean="0"/>
              <a:t>명의 후보가 뽑혔는데요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 8</a:t>
            </a:r>
            <a:r>
              <a:rPr lang="ko-KR" altLang="en-US" dirty="0" smtClean="0"/>
              <a:t>명의 후보는 제국의 </a:t>
            </a:r>
            <a:r>
              <a:rPr lang="ko-KR" altLang="en-US" dirty="0" err="1" smtClean="0"/>
              <a:t>아이돌</a:t>
            </a:r>
            <a:r>
              <a:rPr lang="ko-KR" altLang="en-US" dirty="0" smtClean="0"/>
              <a:t> 황광희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그룹 노을의 멤버 </a:t>
            </a:r>
            <a:r>
              <a:rPr lang="ko-KR" altLang="en-US" dirty="0" err="1" smtClean="0"/>
              <a:t>강균성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개그맨 장동민</a:t>
            </a:r>
            <a:r>
              <a:rPr lang="en-US" altLang="ko-KR" dirty="0" smtClean="0"/>
              <a:t>,</a:t>
            </a:r>
            <a:r>
              <a:rPr lang="ko-KR" altLang="en-US" dirty="0" smtClean="0"/>
              <a:t>슈퍼주니어 </a:t>
            </a:r>
            <a:r>
              <a:rPr lang="ko-KR" altLang="en-US" dirty="0" err="1" smtClean="0"/>
              <a:t>맴버</a:t>
            </a:r>
            <a:r>
              <a:rPr lang="ko-KR" altLang="en-US" dirty="0" smtClean="0"/>
              <a:t> 최시원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홍진경</a:t>
            </a:r>
            <a:r>
              <a:rPr lang="en-US" altLang="ko-KR" dirty="0" smtClean="0"/>
              <a:t>,</a:t>
            </a:r>
            <a:r>
              <a:rPr lang="ko-KR" altLang="en-US" dirty="0" smtClean="0"/>
              <a:t>작가 유병재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전농구선수</a:t>
            </a:r>
            <a:r>
              <a:rPr lang="ko-KR" altLang="en-US" dirty="0" smtClean="0"/>
              <a:t> 서장훈</a:t>
            </a:r>
            <a:r>
              <a:rPr lang="en-US" altLang="ko-KR" dirty="0" smtClean="0"/>
              <a:t>,</a:t>
            </a:r>
            <a:r>
              <a:rPr lang="ko-KR" altLang="en-US" dirty="0" smtClean="0"/>
              <a:t>아나운서 전현무입니다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명이 출현해서 </a:t>
            </a:r>
            <a:r>
              <a:rPr lang="ko-KR" altLang="en-US" dirty="0" err="1" smtClean="0"/>
              <a:t>재밌는</a:t>
            </a:r>
            <a:r>
              <a:rPr lang="ko-KR" altLang="en-US" dirty="0" smtClean="0"/>
              <a:t> 개인기들과 각자의 매력을</a:t>
            </a:r>
            <a:r>
              <a:rPr lang="ko-KR" altLang="en-US" baseline="0" dirty="0" smtClean="0"/>
              <a:t> 보여주면서 대결을 펼쳤는데요 </a:t>
            </a:r>
            <a:r>
              <a:rPr lang="ko-KR" altLang="en-US" dirty="0" smtClean="0"/>
              <a:t>무한도전 </a:t>
            </a:r>
            <a:r>
              <a:rPr lang="ko-KR" altLang="en-US" dirty="0" err="1" smtClean="0"/>
              <a:t>시리즈중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재밌게본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것중</a:t>
            </a:r>
            <a:r>
              <a:rPr lang="ko-KR" altLang="en-US" dirty="0" smtClean="0"/>
              <a:t> 하나입니다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최종 광희가 </a:t>
            </a:r>
            <a:r>
              <a:rPr lang="ko-KR" altLang="en-US" dirty="0" err="1" smtClean="0"/>
              <a:t>맴버로</a:t>
            </a:r>
            <a:r>
              <a:rPr lang="ko-KR" altLang="en-US" dirty="0" smtClean="0"/>
              <a:t> 뽑혀 지금 무도에서 활약중임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메르스</a:t>
            </a:r>
            <a:r>
              <a:rPr lang="ko-KR" altLang="en-US" dirty="0" smtClean="0"/>
              <a:t> 출현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smtClean="0"/>
              <a:t>월에는 </a:t>
            </a:r>
            <a:r>
              <a:rPr lang="ko-KR" altLang="en-US" dirty="0" err="1" smtClean="0"/>
              <a:t>메르스</a:t>
            </a:r>
            <a:r>
              <a:rPr lang="ko-KR" altLang="en-US" dirty="0" smtClean="0"/>
              <a:t> 문제로 사회가 </a:t>
            </a:r>
            <a:r>
              <a:rPr lang="ko-KR" altLang="en-US" dirty="0" err="1" smtClean="0"/>
              <a:t>떠들석했습니다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메르스란</a:t>
            </a:r>
            <a:r>
              <a:rPr lang="ko-KR" altLang="en-US" dirty="0" smtClean="0"/>
              <a:t> 중동지역과 연관이 있는 바이러스로 걸리게 되면 고열과 기침으로 인해 사망률이 </a:t>
            </a:r>
            <a:r>
              <a:rPr lang="en-US" altLang="ko-KR" dirty="0" smtClean="0"/>
              <a:t>40%</a:t>
            </a:r>
            <a:r>
              <a:rPr lang="ko-KR" altLang="en-US" dirty="0" smtClean="0"/>
              <a:t>에 달하는 무서운 질병입니다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메르스에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걸린사람이</a:t>
            </a:r>
            <a:r>
              <a:rPr lang="ko-KR" altLang="en-US" dirty="0" smtClean="0"/>
              <a:t> 처음 </a:t>
            </a:r>
            <a:r>
              <a:rPr lang="ko-KR" altLang="en-US" dirty="0" err="1" smtClean="0"/>
              <a:t>발견되었을때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삼성병원측에서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조취를</a:t>
            </a:r>
            <a:r>
              <a:rPr lang="ko-KR" altLang="en-US" dirty="0" smtClean="0"/>
              <a:t> 취하지 않고 넘겨 확산자가 무더기로 발생하게 되었습니다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그로인해</a:t>
            </a:r>
            <a:r>
              <a:rPr lang="ko-KR" altLang="en-US" dirty="0" smtClean="0"/>
              <a:t> 전염되어 많은 사망자가 생겨났습니다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백신치료제가 없어서 </a:t>
            </a:r>
            <a:r>
              <a:rPr lang="ko-KR" altLang="en-US" baseline="0" dirty="0" err="1" smtClean="0"/>
              <a:t>더위험한데요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그래서 예방이 제일 중요하다고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사진은 </a:t>
            </a:r>
            <a:r>
              <a:rPr lang="ko-KR" altLang="en-US" baseline="0" dirty="0" err="1" smtClean="0"/>
              <a:t>메르스</a:t>
            </a:r>
            <a:r>
              <a:rPr lang="ko-KR" altLang="en-US" baseline="0" dirty="0" smtClean="0"/>
              <a:t> 예방법입니다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위생관리와 마스크 착용 음식섭취가 예방법이라고 합니다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지하철</a:t>
            </a:r>
            <a:r>
              <a:rPr lang="en-US" altLang="ko-KR" dirty="0" smtClean="0"/>
              <a:t>,</a:t>
            </a:r>
            <a:r>
              <a:rPr lang="ko-KR" altLang="en-US" dirty="0" smtClean="0"/>
              <a:t>버스 요금인상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지난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원씩 </a:t>
            </a:r>
            <a:r>
              <a:rPr lang="ko-KR" altLang="en-US" dirty="0" err="1" smtClean="0"/>
              <a:t>인상한후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개월만에</a:t>
            </a:r>
            <a:r>
              <a:rPr lang="ko-KR" altLang="en-US" dirty="0" smtClean="0"/>
              <a:t> 인상했습니다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대중교통을 이용하는 학생으로써 매우 싫었던 </a:t>
            </a:r>
            <a:r>
              <a:rPr lang="ko-KR" altLang="en-US" baseline="0" dirty="0" err="1" smtClean="0"/>
              <a:t>일이였습니다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미국 </a:t>
            </a:r>
            <a:r>
              <a:rPr lang="ko-KR" altLang="en-US" dirty="0" err="1" smtClean="0"/>
              <a:t>탄저균</a:t>
            </a:r>
            <a:r>
              <a:rPr lang="ko-KR" altLang="en-US" dirty="0" smtClean="0"/>
              <a:t> 국내 유입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탄저균이란</a:t>
            </a:r>
            <a:r>
              <a:rPr lang="ko-KR" altLang="en-US" dirty="0" smtClean="0"/>
              <a:t> 대표적으로 알려진 생화학 무기입니다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메르스사태로</a:t>
            </a:r>
            <a:r>
              <a:rPr lang="ko-KR" altLang="en-US" dirty="0" smtClean="0"/>
              <a:t> 큰 이슈가 되지 않았지만 무서운 바이러스로 </a:t>
            </a:r>
            <a:r>
              <a:rPr lang="ko-KR" altLang="en-US" dirty="0" err="1" smtClean="0"/>
              <a:t>알려져있습니다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미국측이 실험을 위해 한국에 있는 주한미군에 </a:t>
            </a:r>
            <a:r>
              <a:rPr lang="ko-KR" altLang="en-US" dirty="0" err="1" smtClean="0"/>
              <a:t>탄저균</a:t>
            </a:r>
            <a:r>
              <a:rPr lang="ko-KR" altLang="en-US" dirty="0" smtClean="0"/>
              <a:t> 샘플을 보내 실험을 해서 </a:t>
            </a:r>
            <a:r>
              <a:rPr lang="en-US" altLang="ko-KR" dirty="0" smtClean="0"/>
              <a:t>22</a:t>
            </a:r>
            <a:r>
              <a:rPr lang="ko-KR" altLang="en-US" dirty="0" smtClean="0"/>
              <a:t>명이 </a:t>
            </a:r>
            <a:r>
              <a:rPr lang="ko-KR" altLang="en-US" dirty="0" err="1" smtClean="0"/>
              <a:t>탄저균에</a:t>
            </a:r>
            <a:r>
              <a:rPr lang="ko-KR" altLang="en-US" dirty="0" smtClean="0"/>
              <a:t> 노출되었지만 미국 피해 없다고 밝혀 논란이 줄기도 했었습니다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이보다 더 이슈가 되었던 이유가 전에도 탄저균 반입했었는데 정부는 이런 사실을 전혀 모르고 있어서 논란이 되기도 했습니다</a:t>
            </a:r>
            <a:r>
              <a:rPr lang="en-US" altLang="ko-KR" dirty="0" smtClean="0"/>
              <a:t>. 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국정원 감청 논란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국정원이 이탈리아 해킹전문업체에 해킹 프로그램 구입해서 무단으로 </a:t>
            </a:r>
            <a:r>
              <a:rPr lang="ko-KR" altLang="en-US" dirty="0" err="1" smtClean="0"/>
              <a:t>다른사람의</a:t>
            </a:r>
            <a:r>
              <a:rPr lang="ko-KR" altLang="en-US" dirty="0" smtClean="0"/>
              <a:t> 컴퓨터나 </a:t>
            </a:r>
            <a:r>
              <a:rPr lang="ko-KR" altLang="en-US" dirty="0" err="1" smtClean="0"/>
              <a:t>스마트폰에</a:t>
            </a:r>
            <a:r>
              <a:rPr lang="ko-KR" altLang="en-US" dirty="0" smtClean="0"/>
              <a:t> 악성코드를 깔려고 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이사건으로</a:t>
            </a:r>
            <a:r>
              <a:rPr lang="ko-KR" altLang="en-US" dirty="0" smtClean="0"/>
              <a:t> 국정원 직원 </a:t>
            </a:r>
            <a:r>
              <a:rPr lang="ko-KR" altLang="en-US" dirty="0" err="1" smtClean="0"/>
              <a:t>한명</a:t>
            </a:r>
            <a:r>
              <a:rPr lang="ko-KR" altLang="en-US" dirty="0" smtClean="0"/>
              <a:t> 자살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최저임금 인상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5210</a:t>
            </a:r>
            <a:r>
              <a:rPr lang="ko-KR" altLang="en-US" dirty="0" err="1" smtClean="0"/>
              <a:t>원에서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5580</a:t>
            </a:r>
            <a:r>
              <a:rPr lang="ko-KR" altLang="en-US" dirty="0" smtClean="0"/>
              <a:t>원으로 인상되었습니다</a:t>
            </a:r>
            <a:r>
              <a:rPr lang="en-US" altLang="ko-KR" dirty="0" smtClean="0"/>
              <a:t>. 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6030</a:t>
            </a:r>
            <a:r>
              <a:rPr lang="ko-KR" altLang="en-US" dirty="0" smtClean="0"/>
              <a:t>원으로 인상할 계획이라고 합니다</a:t>
            </a:r>
            <a:r>
              <a:rPr lang="en-US" altLang="ko-KR" dirty="0" smtClean="0"/>
              <a:t>. 1</a:t>
            </a:r>
            <a:r>
              <a:rPr lang="ko-KR" altLang="en-US" dirty="0" smtClean="0"/>
              <a:t>년마다 계속해서 최저시급이 올라가고 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아직 다른 </a:t>
            </a:r>
            <a:r>
              <a:rPr lang="ko-KR" altLang="en-US" baseline="0" dirty="0" err="1" smtClean="0"/>
              <a:t>선진국에비해</a:t>
            </a:r>
            <a:r>
              <a:rPr lang="ko-KR" altLang="en-US" baseline="0" dirty="0" smtClean="0"/>
              <a:t> 최저임금이 </a:t>
            </a:r>
            <a:r>
              <a:rPr lang="ko-KR" altLang="en-US" baseline="0" dirty="0" err="1" smtClean="0"/>
              <a:t>낮은편이기</a:t>
            </a:r>
            <a:r>
              <a:rPr lang="ko-KR" altLang="en-US" baseline="0" dirty="0" smtClean="0"/>
              <a:t> 때문에 지금보다 </a:t>
            </a:r>
            <a:r>
              <a:rPr lang="ko-KR" altLang="en-US" baseline="0" dirty="0" err="1" smtClean="0"/>
              <a:t>더많이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올랐으면하는</a:t>
            </a:r>
            <a:r>
              <a:rPr lang="ko-KR" altLang="en-US" baseline="0" dirty="0" smtClean="0"/>
              <a:t> 바람이 있습니다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E8BFF-A0D6-44BB-8F3F-91804BD8792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51BAF-2149-4FDF-BB9B-78C10DFC7C0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35A4-BBFB-4150-A70C-9F3DD3070C00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2D58-6902-44ED-B943-D508FC11AC60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14E87-EF8D-4596-A7CA-489D1C21297E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E44E-958B-4988-9737-9FD7686690A2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BB83-5A25-4A6E-9E5F-BA3F84C3312B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sz="3600" b="1" cap="none" spc="0">
                <a:ln w="1143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Worst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cap="none" spc="0">
                <a:ln w="10541" cmpd="sng">
                  <a:solidFill>
                    <a:srgbClr val="4304C0"/>
                  </a:solidFill>
                  <a:prstDash val="solid"/>
                </a:ln>
                <a:solidFill>
                  <a:srgbClr val="4304C0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Best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E55C7-59BF-47FB-AD09-598E52F10373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2067-21B7-4CC8-9220-0DB478C25074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CE4B-5EC6-43D2-9946-CE387E8DDFA4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E96E3-872A-4AB2-B11A-90B992EAA2C2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신문.PNG"/>
          <p:cNvPicPr>
            <a:picLocks noChangeAspect="1"/>
          </p:cNvPicPr>
          <p:nvPr userDrawn="1"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0533" y="1"/>
            <a:ext cx="91850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95736" y="274638"/>
            <a:ext cx="6491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9" name="그림 8" descr="Screenshot_2016-01-10-16-45-38-1.png"/>
          <p:cNvPicPr>
            <a:picLocks noChangeAspect="1"/>
          </p:cNvPicPr>
          <p:nvPr userDrawn="1"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244704"/>
            <a:ext cx="1809726" cy="61329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623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89ABE7-07EF-44A4-B108-D1442D10D601}" type="datetime1">
              <a:rPr lang="ko-KR" altLang="en-US" smtClean="0"/>
              <a:pPr/>
              <a:t>2016-01-11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5871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안원영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4FE616-BF95-4B19-A45D-3757133131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 dir="rd"/>
    <p:sndAc>
      <p:stSnd>
        <p:snd r:embed="rId13" name="type.wav"/>
      </p:stSnd>
    </p:sndAc>
  </p:transition>
  <p:hf hdr="0"/>
  <p:txStyles>
    <p:titleStyle>
      <a:lvl1pPr algn="ctr" defTabSz="914400" rtl="0" eaLnBrk="1" latinLnBrk="1" hangingPunct="1">
        <a:spcBef>
          <a:spcPct val="0"/>
        </a:spcBef>
        <a:buNone/>
        <a:defRPr sz="44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glow rad="228600">
              <a:schemeClr val="accent4">
                <a:satMod val="175000"/>
                <a:alpha val="40000"/>
              </a:schemeClr>
            </a:glow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Blip>
          <a:blip r:embed="rId16"/>
        </a:buBlip>
        <a:defRPr sz="32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Blip>
          <a:blip r:embed="rId16"/>
        </a:buBlip>
        <a:defRPr sz="28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Blip>
          <a:blip r:embed="rId16"/>
        </a:buBlip>
        <a:defRPr sz="24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Blip>
          <a:blip r:embed="rId16"/>
        </a:buBlip>
        <a:defRPr sz="20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Blip>
          <a:blip r:embed="rId16"/>
        </a:buBlip>
        <a:defRPr sz="20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C:\Users\&#50504;&#50896;&#50689;\Desktop\&#52980;&#54532;%20&#48156;&#54364;%202\&#50724;&#54785;-&#49548;&#45376;.mp3" TargetMode="External"/><Relationship Id="rId5" Type="http://schemas.openxmlformats.org/officeDocument/2006/relationships/image" Target="../media/image4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1.wav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audio" Target="../media/audio2.wav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&#50504;&#50896;&#50689;\Desktop\&#52980;&#54532;%20&#48156;&#54364;%202\%5b&#33278;&#45828;&#48691;_&#44969;&#51198;%20_&#51343;&#45335;&#23195;&#128;%5dMC%20_&#48804;____&#45824;&#45231;%20&#35547;&#48803;&#52344;___&#12669;&#48445;__&#63971;&#51342;&#50464;_&#128;&#35480;&#47748;&#48695;Chuli%20&amp;%20Miae)%20-%20_&#45896;&#46231;%20__Why%20do%20you)Jeong%20Jun%20Ha,Lee%20Bon,Park%20Myung%20Soo.mp4" TargetMode="External"/><Relationship Id="rId6" Type="http://schemas.openxmlformats.org/officeDocument/2006/relationships/image" Target="../media/image5.png"/><Relationship Id="rId5" Type="http://schemas.openxmlformats.org/officeDocument/2006/relationships/audio" Target="../media/audio2.wav"/><Relationship Id="rId10" Type="http://schemas.openxmlformats.org/officeDocument/2006/relationships/image" Target="../media/image9.png"/><Relationship Id="rId4" Type="http://schemas.openxmlformats.org/officeDocument/2006/relationships/audio" Target="../media/audio1.wav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audio" Target="../media/audio2.wav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1.wav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2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audio1.wav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5" Type="http://schemas.openxmlformats.org/officeDocument/2006/relationships/image" Target="../media/image31.png"/><Relationship Id="rId10" Type="http://schemas.microsoft.com/office/2007/relationships/diagramDrawing" Target="../diagrams/drawing1.xml"/><Relationship Id="rId4" Type="http://schemas.openxmlformats.org/officeDocument/2006/relationships/audio" Target="../media/audio2.wav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audio1.wav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2.wav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chart" Target="../charts/chart1.xml"/><Relationship Id="rId4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뉴스로 보는 </a:t>
            </a:r>
            <a:r>
              <a:rPr lang="en-US" altLang="ko-KR" dirty="0" smtClean="0"/>
              <a:t>2015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20155137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컴퓨터공학과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안원</a:t>
            </a:r>
            <a:r>
              <a:rPr lang="ko-KR" altLang="en-US" dirty="0">
                <a:solidFill>
                  <a:schemeClr val="tx1"/>
                </a:solidFill>
              </a:rPr>
              <a:t>영</a:t>
            </a:r>
          </a:p>
        </p:txBody>
      </p:sp>
      <p:pic>
        <p:nvPicPr>
          <p:cNvPr id="4" name="오혁-소녀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0" y="573325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pull dir="rd"/>
    <p:sndAc>
      <p:stSnd>
        <p:snd r:embed="rId4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0605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북한 </a:t>
            </a:r>
            <a:r>
              <a:rPr lang="ko-KR" altLang="en-US" dirty="0" err="1" smtClean="0"/>
              <a:t>목함지뢰</a:t>
            </a:r>
            <a:r>
              <a:rPr lang="ko-KR" altLang="en-US" dirty="0" smtClean="0"/>
              <a:t> 도발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678061"/>
          </a:xfrm>
        </p:spPr>
        <p:txBody>
          <a:bodyPr/>
          <a:lstStyle/>
          <a:p>
            <a:r>
              <a:rPr lang="ko-KR" altLang="en-US" dirty="0" smtClean="0"/>
              <a:t>북한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포격 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0" name="그림 9" descr="목함지뢰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3284984"/>
            <a:ext cx="3265846" cy="18722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 descr="Screenshot_2016-01-10-17-30-18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4048" y="2780928"/>
            <a:ext cx="3096344" cy="29114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5551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534045"/>
          </a:xfrm>
        </p:spPr>
        <p:txBody>
          <a:bodyPr/>
          <a:lstStyle/>
          <a:p>
            <a:r>
              <a:rPr lang="ko-KR" altLang="en-US" dirty="0" err="1" smtClean="0"/>
              <a:t>뽐뿌</a:t>
            </a:r>
            <a:r>
              <a:rPr lang="ko-KR" altLang="en-US" dirty="0" smtClean="0"/>
              <a:t> 해킹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678061"/>
          </a:xfrm>
        </p:spPr>
        <p:txBody>
          <a:bodyPr/>
          <a:lstStyle/>
          <a:p>
            <a:r>
              <a:rPr lang="ko-KR" altLang="en-US" dirty="0" smtClean="0"/>
              <a:t>남북 이산가족 상봉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" name="그림 9" descr="남북 이산가족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4581128"/>
            <a:ext cx="2592288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 descr="이산가족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6056" y="2780928"/>
            <a:ext cx="2515692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 descr="뽐뿌 해킹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2" y="2924944"/>
            <a:ext cx="3327078" cy="31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직사각형 12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64276" y="1268760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Best</a:t>
            </a:r>
            <a:endParaRPr lang="en-US" altLang="ko-K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78061"/>
          </a:xfrm>
        </p:spPr>
        <p:txBody>
          <a:bodyPr/>
          <a:lstStyle/>
          <a:p>
            <a:r>
              <a:rPr lang="ko-KR" altLang="en-US" dirty="0" smtClean="0"/>
              <a:t>국정 교과서 전환 논란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894085"/>
          </a:xfrm>
        </p:spPr>
        <p:txBody>
          <a:bodyPr/>
          <a:lstStyle/>
          <a:p>
            <a:r>
              <a:rPr lang="ko-KR" altLang="en-US" dirty="0" smtClean="0"/>
              <a:t>초등학생 </a:t>
            </a:r>
            <a:r>
              <a:rPr lang="ko-KR" altLang="en-US" dirty="0" err="1" smtClean="0"/>
              <a:t>캣맘</a:t>
            </a:r>
            <a:r>
              <a:rPr lang="ko-KR" altLang="en-US" dirty="0" smtClean="0"/>
              <a:t> 벽돌 살인 사건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2" name="그림 11" descr="국정교과서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16" y="2924944"/>
            <a:ext cx="2839474" cy="158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54" name="Picture 6" descr="C:\Users\안원영\AppData\Local\Microsoft\Windows\Temporary Internet Files\Content.IE5\UWZ91KM6\bowl-303875_640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5373216"/>
            <a:ext cx="648072" cy="324036"/>
          </a:xfrm>
          <a:prstGeom prst="rect">
            <a:avLst/>
          </a:prstGeom>
          <a:noFill/>
        </p:spPr>
      </p:pic>
      <p:pic>
        <p:nvPicPr>
          <p:cNvPr id="2055" name="Picture 7" descr="C:\Users\안원영\AppData\Local\Microsoft\Windows\Temporary Internet Files\Content.IE5\BQQMOWZW\오가닉스[1].jpg"/>
          <p:cNvPicPr>
            <a:picLocks noChangeAspect="1" noChangeArrowheads="1"/>
          </p:cNvPicPr>
          <p:nvPr/>
        </p:nvPicPr>
        <p:blipFill>
          <a:blip r:embed="rId7" cstate="print"/>
          <a:srcRect l="62353" t="67398" r="16863" b="18413"/>
          <a:stretch>
            <a:fillRect/>
          </a:stretch>
        </p:blipFill>
        <p:spPr bwMode="auto">
          <a:xfrm>
            <a:off x="6228184" y="5157192"/>
            <a:ext cx="756084" cy="504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그룹 20"/>
          <p:cNvGrpSpPr/>
          <p:nvPr/>
        </p:nvGrpSpPr>
        <p:grpSpPr>
          <a:xfrm>
            <a:off x="5724128" y="2924944"/>
            <a:ext cx="2088935" cy="2687960"/>
            <a:chOff x="5354186" y="3573016"/>
            <a:chExt cx="2088935" cy="2687960"/>
          </a:xfrm>
        </p:grpSpPr>
        <p:pic>
          <p:nvPicPr>
            <p:cNvPr id="2053" name="Picture 5" descr="C:\Users\안원영\AppData\Local\Microsoft\Windows\Temporary Internet Files\Content.IE5\IMUSSZFH\cat-312166_64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54186" y="5013176"/>
              <a:ext cx="803806" cy="959768"/>
            </a:xfrm>
            <a:prstGeom prst="rect">
              <a:avLst/>
            </a:prstGeom>
            <a:noFill/>
          </p:spPr>
        </p:pic>
        <p:pic>
          <p:nvPicPr>
            <p:cNvPr id="2056" name="Picture 8" descr="C:\Users\안원영\AppData\Local\Microsoft\Windows\Temporary Internet Files\Content.IE5\BQQMOWZW\girl-28810_64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68144" y="3573016"/>
              <a:ext cx="1574977" cy="2687960"/>
            </a:xfrm>
            <a:prstGeom prst="rect">
              <a:avLst/>
            </a:prstGeom>
            <a:noFill/>
          </p:spPr>
        </p:pic>
      </p:grpSp>
      <p:sp>
        <p:nvSpPr>
          <p:cNvPr id="22" name="직사각형 21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27559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038101"/>
          </a:xfrm>
        </p:spPr>
        <p:txBody>
          <a:bodyPr/>
          <a:lstStyle/>
          <a:p>
            <a:r>
              <a:rPr lang="ko-KR" altLang="en-US" dirty="0" smtClean="0"/>
              <a:t>역사 교과서 국정화 추진 강행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678061"/>
          </a:xfrm>
        </p:spPr>
        <p:txBody>
          <a:bodyPr/>
          <a:lstStyle/>
          <a:p>
            <a:r>
              <a:rPr lang="ko-KR" altLang="en-US" dirty="0" smtClean="0"/>
              <a:t>김영삼 전 대통령 서거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0" name="그림 9" descr="Screenshot_2016-01-10-17-41-52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212976"/>
            <a:ext cx="2859034" cy="18027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그림 10" descr="Screenshot_2016-01-10-17-46-37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3212976"/>
            <a:ext cx="3240360" cy="17641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p"/>
      <p:bldP spid="6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96609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한일 외교 회담에서 위안부 문제 타결 논란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750069"/>
          </a:xfrm>
        </p:spPr>
        <p:txBody>
          <a:bodyPr/>
          <a:lstStyle/>
          <a:p>
            <a:r>
              <a:rPr lang="ko-KR" altLang="en-US" dirty="0" smtClean="0"/>
              <a:t>인천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친딸 아동학대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" name="그림 9" descr="소녀상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656" y="3140968"/>
            <a:ext cx="2088232" cy="21120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그림 10" descr="아동학대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2080" y="3068960"/>
            <a:ext cx="2242509" cy="1297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2067-21B7-4CC8-9220-0DB478C25074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1840" y="3013501"/>
            <a:ext cx="288032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4800" dirty="0" smtClean="0"/>
              <a:t>발표 소감</a:t>
            </a:r>
            <a:endParaRPr lang="ko-KR" altLang="en-US" sz="4800" dirty="0"/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2067-21B7-4CC8-9220-0DB478C25074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71800" y="3044279"/>
            <a:ext cx="3600400" cy="76944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감사합니다</a:t>
            </a:r>
            <a:r>
              <a:rPr lang="en-US" altLang="ko-KR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~!!</a:t>
            </a:r>
            <a:endParaRPr lang="ko-KR" altLang="en-US" sz="4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applause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년의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BEST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Worst (1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~12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발표 소감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60F41-B54A-4FF8-B3EF-81493AF0D363}" type="datetime1">
              <a:rPr lang="ko-KR" altLang="en-US" smtClean="0"/>
              <a:pPr/>
              <a:t>2016-01-11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[臾댄븳_꾩쟾 _좏넗媛]MC _뺤____대낯 諛뺣챸___ㅽ봽__泥좎씠_誘몄븷Chuli &amp; Miae) - _덈뒗 __Why do you)Jeong Jun Ha,Lee Bon,Park Myung So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5148064" y="4293096"/>
            <a:ext cx="3096344" cy="17821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담뱃값 인상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무한도전 </a:t>
            </a:r>
            <a:r>
              <a:rPr lang="ko-KR" altLang="en-US" dirty="0" err="1" smtClean="0"/>
              <a:t>토토가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" name="그림 9" descr="무한도전 토토가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4088" y="2780928"/>
            <a:ext cx="2457555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444500" h="114300" prst="relaxedInset"/>
            <a:contourClr>
              <a:srgbClr val="969696"/>
            </a:contourClr>
          </a:sp3d>
        </p:spPr>
      </p:pic>
      <p:pic>
        <p:nvPicPr>
          <p:cNvPr id="11" name="그림 10" descr="담배 새수 증가액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624" y="2780928"/>
            <a:ext cx="1952542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444500" h="114300" prst="relaxedInset"/>
            <a:contourClr>
              <a:srgbClr val="969696"/>
            </a:contourClr>
          </a:sp3d>
        </p:spPr>
      </p:pic>
      <p:pic>
        <p:nvPicPr>
          <p:cNvPr id="12" name="그림 11" descr="담뱃값 인상 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7784" y="4437112"/>
            <a:ext cx="1738298" cy="1152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381000" h="114300"/>
            <a:contourClr>
              <a:srgbClr val="969696"/>
            </a:contourClr>
          </a:sp3d>
        </p:spPr>
      </p:pic>
      <p:pic>
        <p:nvPicPr>
          <p:cNvPr id="13" name="그림 12" descr="담뱃값 인상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5430" y="4437112"/>
            <a:ext cx="1984221" cy="1152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381000" h="114300"/>
            <a:contourClr>
              <a:srgbClr val="969696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4276" y="1268760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Best</a:t>
            </a:r>
            <a:endParaRPr lang="en-US" altLang="ko-K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pull dir="rd"/>
    <p:sndAc>
      <p:stSnd>
        <p:snd r:embed="rId4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5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32856"/>
            <a:ext cx="4040188" cy="606053"/>
          </a:xfrm>
        </p:spPr>
        <p:txBody>
          <a:bodyPr/>
          <a:lstStyle/>
          <a:p>
            <a:r>
              <a:rPr lang="ko-KR" altLang="en-US" dirty="0" smtClean="0"/>
              <a:t>화성 총기난사 사건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32856"/>
            <a:ext cx="4175447" cy="678061"/>
          </a:xfrm>
        </p:spPr>
        <p:txBody>
          <a:bodyPr/>
          <a:lstStyle/>
          <a:p>
            <a:r>
              <a:rPr lang="ko-KR" altLang="en-US" dirty="0" err="1" smtClean="0"/>
              <a:t>영종대교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중 추돌 사고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88224" y="6381328"/>
            <a:ext cx="2133600" cy="365125"/>
          </a:xfrm>
        </p:spPr>
        <p:txBody>
          <a:bodyPr/>
          <a:lstStyle/>
          <a:p>
            <a:fld id="{594FE616-BF95-4B19-A45D-37571331317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 descr="100중 충돌 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2924944"/>
            <a:ext cx="2016000" cy="1369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 descr="100중 충돌 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240" y="2996952"/>
            <a:ext cx="2016224" cy="1325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 descr="100중 충돌 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9992" y="4869160"/>
            <a:ext cx="2016000" cy="1368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 descr="100중 충돌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32240" y="4869160"/>
            <a:ext cx="1944216" cy="1368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 descr="총기 난사 사용 총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9672" y="4365105"/>
            <a:ext cx="2016000" cy="1359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 descr="총기난사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560" y="2780928"/>
            <a:ext cx="2016000" cy="133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직사각형 15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99567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06053"/>
          </a:xfrm>
        </p:spPr>
        <p:txBody>
          <a:bodyPr/>
          <a:lstStyle/>
          <a:p>
            <a:r>
              <a:rPr lang="ko-KR" altLang="en-US" dirty="0" smtClean="0"/>
              <a:t>미국 </a:t>
            </a:r>
            <a:r>
              <a:rPr lang="ko-KR" altLang="en-US" dirty="0" err="1" smtClean="0"/>
              <a:t>리퍼트</a:t>
            </a:r>
            <a:r>
              <a:rPr lang="ko-KR" altLang="en-US" dirty="0" smtClean="0"/>
              <a:t> 대사 피습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534045"/>
          </a:xfrm>
        </p:spPr>
        <p:txBody>
          <a:bodyPr/>
          <a:lstStyle/>
          <a:p>
            <a:r>
              <a:rPr lang="ko-KR" altLang="en-US" dirty="0" smtClean="0"/>
              <a:t>요리 프로그램 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" name="그림 9" descr="냉장고를 부탁해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4488" y="3096314"/>
            <a:ext cx="1440000" cy="2027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 descr="리퍼트 대사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7664" y="3068960"/>
            <a:ext cx="1751902" cy="2160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 descr="삼시세끼 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8144" y="3096314"/>
            <a:ext cx="1440000" cy="2078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 descr="삼시세끼 어촌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1960" y="3096314"/>
            <a:ext cx="1440000" cy="2132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직사각형 14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4276" y="1268760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Best</a:t>
            </a:r>
            <a:endParaRPr lang="en-US" altLang="ko-K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78061"/>
          </a:xfrm>
        </p:spPr>
        <p:txBody>
          <a:bodyPr/>
          <a:lstStyle/>
          <a:p>
            <a:r>
              <a:rPr lang="ko-KR" altLang="en-US" dirty="0" smtClean="0"/>
              <a:t>네팔 지진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53404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무한도전 </a:t>
            </a:r>
            <a:r>
              <a:rPr lang="ko-KR" altLang="en-US" dirty="0" err="1" smtClean="0"/>
              <a:t>식스맨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1" name="그림 20" descr="강균성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296" y="5445224"/>
            <a:ext cx="1368000" cy="767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그림 21" descr="광희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2080" y="4574174"/>
            <a:ext cx="1368000" cy="774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그림 22" descr="네팔 지진 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536" y="2852936"/>
            <a:ext cx="2031499" cy="1344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그림 23" descr="네팔 지진 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1640" y="4437112"/>
            <a:ext cx="2016224" cy="1344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그림 24" descr="네팔 지진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3768" y="2852936"/>
            <a:ext cx="2050591" cy="1344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그림 25" descr="서장훈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2080" y="5445224"/>
            <a:ext cx="1368000" cy="773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그림 26" descr="유병재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2080" y="3712359"/>
            <a:ext cx="1368000" cy="764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그림 27" descr="장동민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6296" y="2852936"/>
            <a:ext cx="1368000" cy="763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 descr="전현무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2080" y="2852935"/>
            <a:ext cx="1368000" cy="761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그림 29" descr="최시원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36296" y="3715493"/>
            <a:ext cx="1368000" cy="76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그림 30" descr="홍진경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6296" y="4577592"/>
            <a:ext cx="1368000" cy="769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직사각형 31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64276" y="1268760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Best</a:t>
            </a:r>
            <a:endParaRPr lang="en-US" altLang="ko-K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06053"/>
          </a:xfrm>
        </p:spPr>
        <p:txBody>
          <a:bodyPr/>
          <a:lstStyle/>
          <a:p>
            <a:r>
              <a:rPr lang="ko-KR" altLang="en-US" dirty="0" err="1" smtClean="0"/>
              <a:t>메르스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" name="그림 9" descr="메르스 방안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3284984"/>
            <a:ext cx="3356275" cy="20162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다이어그램 15"/>
          <p:cNvGraphicFramePr/>
          <p:nvPr/>
        </p:nvGraphicFramePr>
        <p:xfrm>
          <a:off x="323528" y="2780928"/>
          <a:ext cx="468052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순서도: 대체 처리 16"/>
          <p:cNvSpPr/>
          <p:nvPr/>
        </p:nvSpPr>
        <p:spPr>
          <a:xfrm>
            <a:off x="1403648" y="5805264"/>
            <a:ext cx="2376264" cy="432048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메르스주요증상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148064" y="5805264"/>
            <a:ext cx="2376264" cy="432048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메르스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예방법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78061"/>
          </a:xfrm>
        </p:spPr>
        <p:txBody>
          <a:bodyPr/>
          <a:lstStyle/>
          <a:p>
            <a:r>
              <a:rPr lang="ko-KR" altLang="en-US" dirty="0" smtClean="0"/>
              <a:t>지하철</a:t>
            </a:r>
            <a:r>
              <a:rPr lang="en-US" altLang="ko-KR" dirty="0" smtClean="0"/>
              <a:t>,</a:t>
            </a:r>
            <a:r>
              <a:rPr lang="ko-KR" altLang="en-US" dirty="0" smtClean="0"/>
              <a:t>버스 요금인상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716016" y="2204864"/>
            <a:ext cx="4041775" cy="720080"/>
          </a:xfrm>
        </p:spPr>
        <p:txBody>
          <a:bodyPr/>
          <a:lstStyle/>
          <a:p>
            <a:r>
              <a:rPr lang="ko-KR" altLang="en-US" dirty="0" smtClean="0"/>
              <a:t>미국 </a:t>
            </a:r>
            <a:r>
              <a:rPr lang="ko-KR" altLang="en-US" dirty="0" err="1" smtClean="0"/>
              <a:t>탄저균</a:t>
            </a:r>
            <a:r>
              <a:rPr lang="ko-KR" altLang="en-US" dirty="0" smtClean="0"/>
              <a:t> 국내 유입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43608" y="2996952"/>
          <a:ext cx="3744416" cy="201622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82165"/>
                <a:gridCol w="1170130"/>
                <a:gridCol w="1092121"/>
              </a:tblGrid>
              <a:tr h="739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성인 요금 기준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인상 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인상 후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3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지하철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solidFill>
                              <a:srgbClr val="FF0000"/>
                            </a:solidFill>
                          </a:ln>
                        </a:rPr>
                        <a:t>1250</a:t>
                      </a:r>
                      <a:endParaRPr lang="ko-KR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63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마을버스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solidFill>
                              <a:srgbClr val="FF0000"/>
                            </a:solidFill>
                          </a:ln>
                        </a:rPr>
                        <a:t>900</a:t>
                      </a:r>
                      <a:endParaRPr lang="ko-KR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8" name="Picture 4" descr="C:\Users\안원영\AppData\Local\Microsoft\Windows\Temporary Internet Files\Content.IE5\BQQMOWZW\Bus-Sign-2243-large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960" y="4309806"/>
            <a:ext cx="456614" cy="559353"/>
          </a:xfrm>
          <a:prstGeom prst="rect">
            <a:avLst/>
          </a:prstGeom>
          <a:noFill/>
        </p:spPr>
      </p:pic>
      <p:pic>
        <p:nvPicPr>
          <p:cNvPr id="1030" name="Picture 6" descr="C:\Users\안원영\AppData\Local\Microsoft\Windows\Temporary Internet Files\Content.IE5\BQQMOWZW\train-309520_640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3537436"/>
            <a:ext cx="453988" cy="683652"/>
          </a:xfrm>
          <a:prstGeom prst="rect">
            <a:avLst/>
          </a:prstGeom>
          <a:noFill/>
        </p:spPr>
      </p:pic>
      <p:pic>
        <p:nvPicPr>
          <p:cNvPr id="19" name="그림 18" descr="탄저균 상처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2080" y="2996952"/>
            <a:ext cx="2592288" cy="1824009"/>
          </a:xfrm>
          <a:prstGeom prst="rect">
            <a:avLst/>
          </a:prstGeom>
        </p:spPr>
      </p:pic>
      <p:pic>
        <p:nvPicPr>
          <p:cNvPr id="20" name="그림 19" descr="탄저균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8384" y="3356992"/>
            <a:ext cx="936104" cy="122413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5" name="그림 14" descr="대중교통 인상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600" y="2564904"/>
            <a:ext cx="3242175" cy="41044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606053"/>
          </a:xfrm>
        </p:spPr>
        <p:txBody>
          <a:bodyPr/>
          <a:lstStyle/>
          <a:p>
            <a:r>
              <a:rPr lang="ko-KR" altLang="en-US" dirty="0" smtClean="0"/>
              <a:t>국정원 감청 논란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678061"/>
          </a:xfrm>
        </p:spPr>
        <p:txBody>
          <a:bodyPr/>
          <a:lstStyle/>
          <a:p>
            <a:r>
              <a:rPr lang="ko-KR" altLang="en-US" dirty="0" smtClean="0"/>
              <a:t>최저임금 인상</a:t>
            </a:r>
            <a:endParaRPr lang="en-US" altLang="ko-KR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A691-06F8-451D-98AA-E8BEF4C639CF}" type="datetime1">
              <a:rPr lang="ko-KR" altLang="en-US" smtClean="0"/>
              <a:pPr/>
              <a:t>2016-01-11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안원영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FE616-BF95-4B19-A45D-375713313173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11" name="차트 10"/>
          <p:cNvGraphicFramePr/>
          <p:nvPr/>
        </p:nvGraphicFramePr>
        <p:xfrm>
          <a:off x="4932040" y="2852936"/>
          <a:ext cx="3672408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그림 11" descr="Screenshot_2016-01-10-17-23-22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584" y="2996951"/>
            <a:ext cx="2688797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직사각형 12"/>
          <p:cNvSpPr/>
          <p:nvPr/>
        </p:nvSpPr>
        <p:spPr>
          <a:xfrm>
            <a:off x="1403648" y="1268760"/>
            <a:ext cx="2156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Worst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64276" y="1268760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Best</a:t>
            </a:r>
            <a:endParaRPr lang="en-US" altLang="ko-K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1276</Words>
  <Application>Microsoft Office PowerPoint</Application>
  <PresentationFormat>화면 슬라이드 쇼(4:3)</PresentationFormat>
  <Paragraphs>198</Paragraphs>
  <Slides>16</Slides>
  <Notes>16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뉴스로 보는 2015</vt:lpstr>
      <vt:lpstr>목차</vt:lpstr>
      <vt:lpstr>1월</vt:lpstr>
      <vt:lpstr>2월</vt:lpstr>
      <vt:lpstr>3월</vt:lpstr>
      <vt:lpstr>4월</vt:lpstr>
      <vt:lpstr>5월</vt:lpstr>
      <vt:lpstr>6월</vt:lpstr>
      <vt:lpstr>7월</vt:lpstr>
      <vt:lpstr>8월</vt:lpstr>
      <vt:lpstr>9월</vt:lpstr>
      <vt:lpstr>10월</vt:lpstr>
      <vt:lpstr>11월</vt:lpstr>
      <vt:lpstr>12월</vt:lpstr>
      <vt:lpstr>슬라이드 15</vt:lpstr>
      <vt:lpstr>슬라이드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안원영</dc:creator>
  <cp:lastModifiedBy>안원영</cp:lastModifiedBy>
  <cp:revision>118</cp:revision>
  <dcterms:created xsi:type="dcterms:W3CDTF">2016-01-10T00:18:15Z</dcterms:created>
  <dcterms:modified xsi:type="dcterms:W3CDTF">2016-01-11T06:12:43Z</dcterms:modified>
</cp:coreProperties>
</file>